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91" r:id="rId4"/>
    <p:sldId id="259" r:id="rId5"/>
    <p:sldId id="289" r:id="rId6"/>
    <p:sldId id="260" r:id="rId7"/>
    <p:sldId id="261" r:id="rId8"/>
    <p:sldId id="273" r:id="rId9"/>
    <p:sldId id="276" r:id="rId10"/>
    <p:sldId id="277" r:id="rId11"/>
    <p:sldId id="278" r:id="rId12"/>
    <p:sldId id="272" r:id="rId13"/>
    <p:sldId id="274" r:id="rId14"/>
    <p:sldId id="287" r:id="rId15"/>
    <p:sldId id="29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C398-BBC6-496F-A8EF-C1FC15FB385C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FE1F-8656-4D6D-B756-4E7AA8F53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C398-BBC6-496F-A8EF-C1FC15FB385C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FE1F-8656-4D6D-B756-4E7AA8F53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C398-BBC6-496F-A8EF-C1FC15FB385C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FE1F-8656-4D6D-B756-4E7AA8F53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C398-BBC6-496F-A8EF-C1FC15FB385C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FE1F-8656-4D6D-B756-4E7AA8F53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C398-BBC6-496F-A8EF-C1FC15FB385C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FE1F-8656-4D6D-B756-4E7AA8F53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C398-BBC6-496F-A8EF-C1FC15FB385C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FE1F-8656-4D6D-B756-4E7AA8F53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C398-BBC6-496F-A8EF-C1FC15FB385C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FE1F-8656-4D6D-B756-4E7AA8F53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C398-BBC6-496F-A8EF-C1FC15FB385C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FE1F-8656-4D6D-B756-4E7AA8F53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C398-BBC6-496F-A8EF-C1FC15FB385C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FE1F-8656-4D6D-B756-4E7AA8F53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C398-BBC6-496F-A8EF-C1FC15FB385C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FE1F-8656-4D6D-B756-4E7AA8F53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C398-BBC6-496F-A8EF-C1FC15FB385C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FE1F-8656-4D6D-B756-4E7AA8F53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2C398-BBC6-496F-A8EF-C1FC15FB385C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FE1F-8656-4D6D-B756-4E7AA8F53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ОФОРМЛЕНИЮ ТЕКСТОВЫХ ДОКУМЕНТОВ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786190"/>
            <a:ext cx="6872808" cy="1752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основу принят ГОСТ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 2.105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95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«Общие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текстовым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документам»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57166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ДЕПАРТАМЕНТ ОБРАЗОВАНИЯ И НАУКИ КЕМЕРОВСКОЙ ОБЛАСТИ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ГБОУ СПО ЮРГИНСКИЙ ТЕХНОЛОГИЧЕСКИЙ КОЛЛЕДЖ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5929330"/>
            <a:ext cx="702333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cap="all" dirty="0" smtClean="0">
                <a:latin typeface="Times New Roman" pitchFamily="18" charset="0"/>
                <a:cs typeface="Times New Roman" pitchFamily="18" charset="0"/>
              </a:rPr>
              <a:t>Составитель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Заведующий лабораторией стандартизации:    	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Е.Н.Соловьева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357166"/>
            <a:ext cx="87484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Таблицы,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исключением таблиц приложений, следует нумеровать арабскими цифрами сквозной нумерацией.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Таблицы каждого приложения обозначают отдельной нумерацией арабскими цифрами с добавлением перед цифрой обозначения приложения.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Если в документе одна таблица, она должна быть обозначена «Таблица 1» или «Таблица В.1», если она приведена в Приложении 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В конце заголовков и подзаголовков таблиц точки не ставят.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Заголовки и подзаголовки граф указывают в единственном числе.</a:t>
            </a:r>
          </a:p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Заголовки граф, как правило, записывают параллельно строкам таблицы. При необходимости допускается перпендикулярное расположение заголовков граф.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79512" y="188640"/>
            <a:ext cx="867645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Головка таблицы должна быть отделена двойной линией от остальной части таблицы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Таблицу, в зависимости от ее размера, помещают под текстом, в котором впервые дана ссылка на нее, или на следующей странице, а при необходимости в приложении к документу.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Если строки или графы таблицы выходят за формат страницы, ее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делят на части, помещая одну часть под другой или рядом, при этом в каждой части таблицы повторяют ее головку и боковик.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Слово «Таблица» указывают один раз слева над первой частью таблицы, над другими частями пишут слова «Продолжение таблицы» с указанием номера таблицы.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Если в конце страницы таблица прерывается и ее продолжение будет на следующей странице,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первой части таблицы нижнюю горизонтальную линию, ограничивающую таблицу, не проводят.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3626" y="0"/>
            <a:ext cx="38640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Иллюстрации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9024" y="1142984"/>
            <a:ext cx="857069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Количество иллюстраций должно быть достаточно для пояснения излагаемого текста. Иллюстрации могут быть расположены как по тексту документа (возможно ближе к соответствующим частям текста), так и в конце его. Иллюстрации должны быть выполнены в соответствии с требованиями стандартов ЕСКД. Иллюстрации, за исключением иллюстраций приложений, следует нумеровать арабскими цифрами сквозной нумерацией. Если рисунок один, он обозначается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«Рисунок 1».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Иллюстрации каждого приложения обозначают отдельной нумерацией арабскими цифрами с добавлением перед цифрами обозначения приложения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«Рисунок А.3»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88640"/>
            <a:ext cx="867645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ссылках на иллюстрации следует писать слово «рисунок» с указанием его номера.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«... в соответствии с рисунком 2».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Наименования, приводимые в тексте документа и на иллюстрациях, должны быть одинаковыми.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Иллюстрации при необходимости могут иметь наименования и пояснительные данные (подрисуночный текст).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 «Рисунок» его номер и  наименование помещают после пояснительных данных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Пример оформления иллюстрации:</a:t>
            </a: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Рисунок 4 -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Изготовление ткани на ткацком станке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lum bright="4000" contrast="9000"/>
          </a:blip>
          <a:srcRect/>
          <a:stretch>
            <a:fillRect/>
          </a:stretch>
        </p:blipFill>
        <p:spPr bwMode="auto">
          <a:xfrm>
            <a:off x="2339752" y="3933056"/>
            <a:ext cx="3651277" cy="216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79512" y="188640"/>
            <a:ext cx="878497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Опечатки, описки и графические неточности допускается исправлять подчисткой или закрашиванием белой краской и нанесением на том же месте исправленного текста машинописным способом или черными чернилами, пастой или тушью рукописным способом. Повреждения листов текстовых документов и помарки не допускаются.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Рецензирование работ ведется специалистами предприятий, организаций, преподавателями других образовательных учреждений, хорошо владеющими вопросами, связанными с тематикой выпускных квалификационных работ.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РЕЦЕНЗИЯ должна включать: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заключение о соответствии выпускной квалификационной работы заданию;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оценку качества выполнения каждого раздела;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оценку степени разработки новых вопросов, оригинальности решений, теоретической и практической значимости работы;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общую оценку выпускной квалификационной работы.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процессе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нормоконтроля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пояснительных записок проверяется: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 комплектность пояснительной записки;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правильность заполнения титульного листа;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наличие и правильность рамок; 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выделение заголовков, разделов и подразделов, наличие красных строк;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правильность оформления содержания, соответствие названий разделов и подразделов в содержании соответствующим названиям в тексте записки;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   правильность нумерации страниц, разделов, подразделов, иллюстраций, таблиц, приложений, формул;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 правильность оформления рисунков (ГОСТ 2.319-81);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   правильность оформления таблиц (ГОСТ 2.105-95);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отсутствие загромождения записки однотипными расчетами, грамматическими ошибками;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 наличие и правильность ссылок на использованную литературу, правильность оформления литературы.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0"/>
            <a:ext cx="72466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 студенческих работ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764704"/>
            <a:ext cx="885698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в общем случае должна содержать: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текстовый документ;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графическую часть.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Текстовые документы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курсовым работам (проектам) КР (КП), письменным экзаменационным работам (ПЭР), дипломным работам (проектам) ДР (ДП) именуются соответственно:</a:t>
            </a:r>
          </a:p>
          <a:p>
            <a:pPr lvl="1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«Пояснительная записка к КР (КП)»;</a:t>
            </a:r>
          </a:p>
          <a:p>
            <a:pPr lvl="1">
              <a:buFontTx/>
              <a:buChar char="-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«Пояснительная записка к ПЭР»;</a:t>
            </a:r>
          </a:p>
          <a:p>
            <a:pPr lvl="1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«Пояснительная записка к ДР (ДП)».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К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графической части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относят:</a:t>
            </a:r>
          </a:p>
          <a:p>
            <a:pPr lvl="1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чертежи и схемы;</a:t>
            </a:r>
          </a:p>
          <a:p>
            <a:pPr lvl="1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демонстрационные листы (плакаты)</a:t>
            </a:r>
          </a:p>
          <a:p>
            <a:pPr lvl="1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Чертежи и схемы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 зависимости от характера работы,          могут представляться как на отдельных листах, используемых при публичной защите, так и в составе ПЗ.</a:t>
            </a:r>
          </a:p>
          <a:p>
            <a:pPr lvl="1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Демонстрационные листы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служат для наглядного представления материала работы при ее публичной защите.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0804"/>
            <a:ext cx="896448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пояснительной записки (ПЗ):</a:t>
            </a:r>
          </a:p>
          <a:p>
            <a:pPr lvl="1"/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титульный лист</a:t>
            </a:r>
          </a:p>
          <a:p>
            <a:pPr lvl="1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задание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бланк не нумеруется, вшивается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отзыв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бланк не нумеруется, вшивается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рецензия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бланк не нумеруется, вшивается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замечания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нормоконтроля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бланк не нумеруется, вшивается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содержание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 основной надписью, размер 185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40 мм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pPr lvl="1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введение</a:t>
            </a:r>
          </a:p>
          <a:p>
            <a:pPr lvl="1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основная часть (разделы, подразделы, пункты)</a:t>
            </a:r>
          </a:p>
          <a:p>
            <a:pPr lvl="1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lvl="1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список источников</a:t>
            </a:r>
          </a:p>
          <a:p>
            <a:pPr lvl="1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приложения</a:t>
            </a:r>
          </a:p>
          <a:p>
            <a:pPr lvl="1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786578" y="3571876"/>
            <a:ext cx="155448" cy="1008112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948264" y="3501008"/>
            <a:ext cx="2195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основной </a:t>
            </a:r>
            <a:r>
              <a:rPr lang="ru-RU" sz="2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надписью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размер 185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 мм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ru-RU" sz="2000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357158" y="3500438"/>
            <a:ext cx="142876" cy="107157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576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12858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30718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45720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492919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5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868070"/>
            <a:ext cx="878497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должен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быть набран на компьютере в любом текстовом редакторе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одной стороне бумаги формата А4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Название шрифта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Roman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Межстрочный интервал – 1,5 строки  </a:t>
            </a: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Выравнивание текста - «по ширине».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Устанавливаются следующие поля: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верхнее   1,5 см;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правое     1,0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м;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нижнее    2,7 см;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левое 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2,5 см.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Абзацный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отступ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1,5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Расстояние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рамки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текста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начале и конце строк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мм.</a:t>
            </a:r>
          </a:p>
          <a:p>
            <a:pPr indent="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Расстояние от верхней или нижней строки текста до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рамки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должно быть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- 10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мм.</a:t>
            </a: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шрифта: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2" indent="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текста   — 14;</a:t>
            </a:r>
          </a:p>
          <a:p>
            <a:pPr lvl="2" indent="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формул — 16;</a:t>
            </a:r>
          </a:p>
          <a:p>
            <a:pPr lvl="2" indent="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таблиц  —12 - 14.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903" y="0"/>
            <a:ext cx="54109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857488" y="13572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143504" y="214290"/>
            <a:ext cx="461665" cy="20935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929454" y="37861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000232" y="2143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71736" y="428604"/>
            <a:ext cx="4286280" cy="5857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143240" y="571480"/>
            <a:ext cx="3500462" cy="5572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857232"/>
            <a:ext cx="3071834" cy="435771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43240" y="5500702"/>
            <a:ext cx="350046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85918" y="2428868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357024" y="428604"/>
            <a:ext cx="42942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500298" y="235743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071802" y="235743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500826" y="407194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607851" y="632223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29256" y="6357958"/>
            <a:ext cx="461665" cy="20935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857488" y="1643050"/>
            <a:ext cx="64294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143636" y="1714488"/>
            <a:ext cx="64294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893339" y="821513"/>
            <a:ext cx="64294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394331" y="5321313"/>
            <a:ext cx="64294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43636" y="1428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357818" y="5214950"/>
            <a:ext cx="461665" cy="32637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786182" y="571480"/>
            <a:ext cx="461665" cy="32637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7304" y="0"/>
            <a:ext cx="28790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Заголовки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692696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Заголовки глав (без нумерации)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печатаются прописными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буквами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(СОДЕРЖАНИЕ, ВВЕДЕНИЕ и т.д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.) шрифт 16  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размещаются по центру листа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Заголовки разделов (с нумерацией) печатаются прописными буквами шрифт 14  и размещаются с отступом абзаца.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Переносы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слов в заголовках и подзаголовках не допускаются.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В конце заголовка (подзаголовка) точку не ставят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Если заголовок состоит из двух самостоятельных предложений, между ними ставят точку, а в конце точку опускают.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Заголовки и подзаголовки не следует подчеркивать.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разрешается оставлять заголовок (подзаголовок) в нижней части страницы, помещая текст на следующей.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Расстояние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между заголовками раздела и подраздела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- 10 мм.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Расстояние между заголовками и текстом - 15 мм.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Каждый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раздел текстового документа рекомендуется начинать с нового листа (страницы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214290"/>
            <a:ext cx="831641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пояснительной записке осуществляется сквозная нумерация страниц арабскими цифрами.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Номер страницы проставляется в нижнем правом углу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Опечатки, описки и графические неточности допускается исправлять подчисткой или закрашиванием белой краской и нанесением на том же месте исправленного текста машинописным способом или черными чернилами, пастой или тушью рукописным способом. Повреждения листов текстовых документов и помарки не допускаются.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Рецензирование работ ведется специалистами предприятий, организаций, преподавателями других образовательных учреждений, хорошо владеющими вопросами, связанными с тематикой выпускных квалификационных работ.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11" y="0"/>
            <a:ext cx="47866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Построение таблиц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980728"/>
            <a:ext cx="86409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применяют для лучшей наглядности и удобства сравнения показателей.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Название таблицы, при его наличии, должно отражать ее содержание, быть точным, кратким.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 «Таблица» следует помещать в верхнем левом углу (отступ абзаца).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переносе части таблицы на ту же или другие страницы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помещают только над первой частью таблицы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5720" y="5000636"/>
            <a:ext cx="86044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Графу «Номер по порядку» в таблицу включать не допускается.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79513" y="264802"/>
            <a:ext cx="8712968" cy="121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Цифровой материал, как правило, оформляют в виде таблиц в соответствии с рисунком 3.1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14282" y="1214422"/>
          <a:ext cx="8692448" cy="3996000"/>
        </p:xfrm>
        <a:graphic>
          <a:graphicData uri="http://schemas.openxmlformats.org/presentationml/2006/ole">
            <p:oleObj spid="_x0000_s33793" name="Image" r:id="rId3" imgW="5756098" imgH="2329268" progId="">
              <p:embed/>
            </p:oleObj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28638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На все таблицы документа должны быть приведены ссылки в тексте документа, при ссылке следует писать слово «таблица» с указанием ее номера.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1136</Words>
  <Application>Microsoft Office PowerPoint</Application>
  <PresentationFormat>Экран (4:3)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Image</vt:lpstr>
      <vt:lpstr>ТРЕБОВАНИЯ  К ОФОРМЛЕНИЮ ТЕКСТОВЫХ ДОКУМЕНТОВ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Сородичи</dc:creator>
  <cp:lastModifiedBy>p-nusia</cp:lastModifiedBy>
  <cp:revision>114</cp:revision>
  <dcterms:created xsi:type="dcterms:W3CDTF">2011-10-30T12:25:34Z</dcterms:created>
  <dcterms:modified xsi:type="dcterms:W3CDTF">2014-05-22T09:27:25Z</dcterms:modified>
</cp:coreProperties>
</file>